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8" r:id="rId3"/>
    <p:sldId id="259" r:id="rId4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973D"/>
    <a:srgbClr val="F6F5B0"/>
    <a:srgbClr val="888888"/>
    <a:srgbClr val="43B02A"/>
    <a:srgbClr val="A2A2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461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4482-6629-4016-A143-FC50811F4196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4585-C658-4B44-8121-686F342AC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4482-6629-4016-A143-FC50811F4196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4585-C658-4B44-8121-686F342AC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86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4482-6629-4016-A143-FC50811F4196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4585-C658-4B44-8121-686F342AC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76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4482-6629-4016-A143-FC50811F4196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4585-C658-4B44-8121-686F342AC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1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4482-6629-4016-A143-FC50811F4196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4585-C658-4B44-8121-686F342AC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7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4482-6629-4016-A143-FC50811F4196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4585-C658-4B44-8121-686F342AC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06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4482-6629-4016-A143-FC50811F4196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4585-C658-4B44-8121-686F342AC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94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4482-6629-4016-A143-FC50811F4196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4585-C658-4B44-8121-686F342AC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4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4482-6629-4016-A143-FC50811F4196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4585-C658-4B44-8121-686F342AC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8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4482-6629-4016-A143-FC50811F4196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4585-C658-4B44-8121-686F342AC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8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4482-6629-4016-A143-FC50811F4196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4585-C658-4B44-8121-686F342AC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64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C4482-6629-4016-A143-FC50811F4196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E4585-C658-4B44-8121-686F342AC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6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207EDB-7F6E-42FA-838F-CE2B01DF0BFE}"/>
              </a:ext>
            </a:extLst>
          </p:cNvPr>
          <p:cNvSpPr txBox="1"/>
          <p:nvPr/>
        </p:nvSpPr>
        <p:spPr>
          <a:xfrm>
            <a:off x="149194" y="111938"/>
            <a:ext cx="762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41973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 LEASE: 2,100 sf – 24,844 SF</a:t>
            </a:r>
          </a:p>
          <a:p>
            <a:r>
              <a:rPr lang="en-US" sz="2000" b="1" dirty="0">
                <a:solidFill>
                  <a:srgbClr val="7F7F7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Heritage Town Center</a:t>
            </a:r>
          </a:p>
          <a:p>
            <a:r>
              <a:rPr lang="es-ES" sz="1200" dirty="0">
                <a:solidFill>
                  <a:srgbClr val="7F7F7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873 Denison Avenue SW, Birmingham, AL 35211</a:t>
            </a:r>
          </a:p>
          <a:p>
            <a:endParaRPr lang="en-US" sz="2000" b="1" dirty="0">
              <a:solidFill>
                <a:srgbClr val="7F7F7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D3776E-9419-4D61-8476-64376F2E6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174" y="85079"/>
            <a:ext cx="1744520" cy="7706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833951-ABBB-470C-9B29-86481FEA43E0}"/>
              </a:ext>
            </a:extLst>
          </p:cNvPr>
          <p:cNvSpPr txBox="1"/>
          <p:nvPr/>
        </p:nvSpPr>
        <p:spPr>
          <a:xfrm>
            <a:off x="0" y="7017890"/>
            <a:ext cx="10058400" cy="9541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Bill Clements, CCIM		 Brooks Corr, CCIM</a:t>
            </a:r>
            <a:r>
              <a:rPr lang="en-US" sz="1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en-US" sz="105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					</a:t>
            </a:r>
          </a:p>
          <a:p>
            <a:r>
              <a:rPr lang="en-US" sz="105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205.823.3070				 205.823.3080								</a:t>
            </a:r>
          </a:p>
          <a:p>
            <a:r>
              <a:rPr lang="en-US" sz="105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Bill@TheRetailCompanies.com	 Brooks@TheRetailCompanies.com	</a:t>
            </a:r>
            <a:r>
              <a:rPr lang="en-US" sz="105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				</a:t>
            </a:r>
          </a:p>
          <a:p>
            <a:r>
              <a:rPr lang="en-US" sz="105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						</a:t>
            </a:r>
          </a:p>
          <a:p>
            <a:r>
              <a:rPr lang="en-US" sz="105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						</a:t>
            </a:r>
            <a:endParaRPr lang="es-ES" sz="105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DD149E-50CB-4C02-A796-CED454C80C82}"/>
              </a:ext>
            </a:extLst>
          </p:cNvPr>
          <p:cNvSpPr txBox="1"/>
          <p:nvPr/>
        </p:nvSpPr>
        <p:spPr>
          <a:xfrm>
            <a:off x="7416797" y="7065705"/>
            <a:ext cx="25763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1841 Montclaire Lane, Suite 102</a:t>
            </a:r>
          </a:p>
          <a:p>
            <a:pPr algn="r"/>
            <a:r>
              <a:rPr lang="en-US" sz="105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Birmingham, AL 35216</a:t>
            </a:r>
          </a:p>
          <a:p>
            <a:pPr algn="r"/>
            <a:r>
              <a:rPr lang="en-US" sz="105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TheRetailCompanies.com</a:t>
            </a:r>
          </a:p>
          <a:p>
            <a:pPr algn="r"/>
            <a:r>
              <a:rPr lang="en-US" sz="105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	205.823.3030</a:t>
            </a:r>
            <a:endParaRPr lang="es-ES" sz="105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15A44D-7777-450E-8448-B1F01534230F}"/>
              </a:ext>
            </a:extLst>
          </p:cNvPr>
          <p:cNvSpPr/>
          <p:nvPr/>
        </p:nvSpPr>
        <p:spPr>
          <a:xfrm>
            <a:off x="4706468" y="820013"/>
            <a:ext cx="639482" cy="188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AEE4C10-2E11-4E5E-B091-04F9E2A5C02B}"/>
              </a:ext>
            </a:extLst>
          </p:cNvPr>
          <p:cNvCxnSpPr>
            <a:cxnSpLocks/>
          </p:cNvCxnSpPr>
          <p:nvPr/>
        </p:nvCxnSpPr>
        <p:spPr>
          <a:xfrm>
            <a:off x="-1994" y="981473"/>
            <a:ext cx="10060394" cy="3131"/>
          </a:xfrm>
          <a:prstGeom prst="line">
            <a:avLst/>
          </a:prstGeom>
          <a:ln w="38100">
            <a:solidFill>
              <a:srgbClr val="4197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9C974EA-3AFA-4F47-8859-E3355B0DE55A}"/>
              </a:ext>
            </a:extLst>
          </p:cNvPr>
          <p:cNvCxnSpPr>
            <a:cxnSpLocks/>
          </p:cNvCxnSpPr>
          <p:nvPr/>
        </p:nvCxnSpPr>
        <p:spPr>
          <a:xfrm>
            <a:off x="-3988" y="6993896"/>
            <a:ext cx="10060394" cy="3131"/>
          </a:xfrm>
          <a:prstGeom prst="line">
            <a:avLst/>
          </a:prstGeom>
          <a:ln w="76200">
            <a:solidFill>
              <a:srgbClr val="4197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BE1F0A35-CB64-4C32-9179-48BEE296C59C}"/>
              </a:ext>
            </a:extLst>
          </p:cNvPr>
          <p:cNvSpPr/>
          <p:nvPr/>
        </p:nvSpPr>
        <p:spPr>
          <a:xfrm>
            <a:off x="4683638" y="818225"/>
            <a:ext cx="639482" cy="188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FDFCD8C-FBAE-44F3-887D-F22BCDB471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0" r="66653" b="2116"/>
          <a:stretch/>
        </p:blipFill>
        <p:spPr>
          <a:xfrm>
            <a:off x="4829781" y="655421"/>
            <a:ext cx="388756" cy="51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08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E304501-4FF7-4484-99E0-8BC72EF6FE97}"/>
              </a:ext>
            </a:extLst>
          </p:cNvPr>
          <p:cNvSpPr/>
          <p:nvPr/>
        </p:nvSpPr>
        <p:spPr>
          <a:xfrm>
            <a:off x="0" y="7526179"/>
            <a:ext cx="10058400" cy="2462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A2A2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E4CBD1-CFF3-4DAB-890B-96C806AF21D0}"/>
              </a:ext>
            </a:extLst>
          </p:cNvPr>
          <p:cNvSpPr txBox="1"/>
          <p:nvPr/>
        </p:nvSpPr>
        <p:spPr>
          <a:xfrm>
            <a:off x="65231" y="5821811"/>
            <a:ext cx="61017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85,289 sf Grocery-anchored center with a mix of national tenants including Save-A-Lot, Rainbow, Subway, and H&amp;R Block</a:t>
            </a:r>
          </a:p>
          <a:p>
            <a:endParaRPr lang="en-US" sz="11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24,844 sf Endcap Junior Box Available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9,450 &amp; 2,100 sf also Available</a:t>
            </a:r>
          </a:p>
          <a:p>
            <a:endParaRPr lang="en-US" sz="11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Excellent visibility with ample well lit, drive-up parking and pylon signage.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DB944D-3A6B-4B5C-946D-9A8392D8CFB7}"/>
              </a:ext>
            </a:extLst>
          </p:cNvPr>
          <p:cNvSpPr/>
          <p:nvPr/>
        </p:nvSpPr>
        <p:spPr>
          <a:xfrm>
            <a:off x="4706468" y="820013"/>
            <a:ext cx="639482" cy="188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F99E47C8-65F2-42EC-AD10-4356056A94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525871"/>
              </p:ext>
            </p:extLst>
          </p:nvPr>
        </p:nvGraphicFramePr>
        <p:xfrm>
          <a:off x="6986505" y="5921719"/>
          <a:ext cx="2884601" cy="1417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023">
                  <a:extLst>
                    <a:ext uri="{9D8B030D-6E8A-4147-A177-3AD203B41FA5}">
                      <a16:colId xmlns:a16="http://schemas.microsoft.com/office/drawing/2014/main" val="3298284201"/>
                    </a:ext>
                  </a:extLst>
                </a:gridCol>
                <a:gridCol w="938823">
                  <a:extLst>
                    <a:ext uri="{9D8B030D-6E8A-4147-A177-3AD203B41FA5}">
                      <a16:colId xmlns:a16="http://schemas.microsoft.com/office/drawing/2014/main" val="2079833979"/>
                    </a:ext>
                  </a:extLst>
                </a:gridCol>
                <a:gridCol w="1167755">
                  <a:extLst>
                    <a:ext uri="{9D8B030D-6E8A-4147-A177-3AD203B41FA5}">
                      <a16:colId xmlns:a16="http://schemas.microsoft.com/office/drawing/2014/main" val="3260025516"/>
                    </a:ext>
                  </a:extLst>
                </a:gridCol>
              </a:tblGrid>
              <a:tr h="39310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DISTANCE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POPULATION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MEDIAN INCOME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993561"/>
                  </a:ext>
                </a:extLst>
              </a:tr>
              <a:tr h="264347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 MILE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9,695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$42,647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613713"/>
                  </a:ext>
                </a:extLst>
              </a:tr>
              <a:tr h="257629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 MILES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85,975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$47,967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0711810"/>
                  </a:ext>
                </a:extLst>
              </a:tr>
              <a:tr h="384287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 MILES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184.798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$62,551</a:t>
                      </a:r>
                    </a:p>
                    <a:p>
                      <a:endParaRPr lang="en-US" sz="9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endParaRPr lang="en-US" sz="9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8693137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DFFE1F5E-76C5-433D-A944-584B73276460}"/>
              </a:ext>
            </a:extLst>
          </p:cNvPr>
          <p:cNvSpPr/>
          <p:nvPr/>
        </p:nvSpPr>
        <p:spPr>
          <a:xfrm>
            <a:off x="2704752" y="7526179"/>
            <a:ext cx="42541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" dirty="0">
                <a:solidFill>
                  <a:srgbClr val="41414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 WARRANTY EXPRESSED OR IMPLIED HAS BEEN MADE AS TO THE ACCURACY OF THE INFORMATION PROVIDED HEREIN, NO LIABILITY FOR ERROR OR OMISSIONS.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A64EB5E-798C-4F4E-9E9B-E6F508142D99}"/>
              </a:ext>
            </a:extLst>
          </p:cNvPr>
          <p:cNvCxnSpPr>
            <a:cxnSpLocks/>
          </p:cNvCxnSpPr>
          <p:nvPr/>
        </p:nvCxnSpPr>
        <p:spPr>
          <a:xfrm>
            <a:off x="-1994" y="981473"/>
            <a:ext cx="10060394" cy="3131"/>
          </a:xfrm>
          <a:prstGeom prst="line">
            <a:avLst/>
          </a:prstGeom>
          <a:ln w="38100">
            <a:solidFill>
              <a:srgbClr val="4197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AA41B93-2B0A-4E2F-922D-296D5F347A26}"/>
              </a:ext>
            </a:extLst>
          </p:cNvPr>
          <p:cNvCxnSpPr>
            <a:cxnSpLocks/>
          </p:cNvCxnSpPr>
          <p:nvPr/>
        </p:nvCxnSpPr>
        <p:spPr>
          <a:xfrm>
            <a:off x="-3988" y="7509633"/>
            <a:ext cx="10060394" cy="3131"/>
          </a:xfrm>
          <a:prstGeom prst="line">
            <a:avLst/>
          </a:prstGeom>
          <a:ln w="76200">
            <a:solidFill>
              <a:srgbClr val="4197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DB2706B-128F-43C5-8C88-C11A09128571}"/>
              </a:ext>
            </a:extLst>
          </p:cNvPr>
          <p:cNvSpPr txBox="1"/>
          <p:nvPr/>
        </p:nvSpPr>
        <p:spPr>
          <a:xfrm>
            <a:off x="149194" y="111938"/>
            <a:ext cx="76232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41973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 LEASE: 2,100 sf – 24,844 SF</a:t>
            </a:r>
          </a:p>
          <a:p>
            <a:r>
              <a:rPr lang="en-US" sz="2000" b="1" dirty="0">
                <a:solidFill>
                  <a:srgbClr val="7F7F7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Heritage Town Center</a:t>
            </a:r>
          </a:p>
          <a:p>
            <a:r>
              <a:rPr lang="es-ES" sz="1200" dirty="0">
                <a:solidFill>
                  <a:srgbClr val="7F7F7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873 Denison Avenue SW, Birmingham, AL 35211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C052FB-6C59-4CEF-A2C1-E4956DFFC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0" y="1242047"/>
            <a:ext cx="10058400" cy="446738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8AB8A67-BE77-4A62-8E66-B496B2FD10F5}"/>
              </a:ext>
            </a:extLst>
          </p:cNvPr>
          <p:cNvSpPr/>
          <p:nvPr/>
        </p:nvSpPr>
        <p:spPr>
          <a:xfrm>
            <a:off x="4706468" y="826720"/>
            <a:ext cx="639482" cy="188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ADD732-BFFC-4CD6-9D11-694671FCC5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0" r="66653" b="2116"/>
          <a:stretch/>
        </p:blipFill>
        <p:spPr>
          <a:xfrm>
            <a:off x="4831831" y="655422"/>
            <a:ext cx="388756" cy="5177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F46FBE-203F-4636-A14C-73E41973395E}"/>
              </a:ext>
            </a:extLst>
          </p:cNvPr>
          <p:cNvSpPr/>
          <p:nvPr/>
        </p:nvSpPr>
        <p:spPr>
          <a:xfrm>
            <a:off x="6986506" y="7147675"/>
            <a:ext cx="32901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TRAFFIC COUNTS:  _____ VPD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4B5D17F-0047-41FA-8BED-ACA28B7E4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174" y="85079"/>
            <a:ext cx="1744520" cy="77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88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3D1401B-CE65-4171-8532-49F559C01FC6}"/>
              </a:ext>
            </a:extLst>
          </p:cNvPr>
          <p:cNvSpPr/>
          <p:nvPr/>
        </p:nvSpPr>
        <p:spPr>
          <a:xfrm>
            <a:off x="0" y="7526179"/>
            <a:ext cx="10058400" cy="2462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A2A2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425336-2D92-4642-A1EB-703BEF3154F5}"/>
              </a:ext>
            </a:extLst>
          </p:cNvPr>
          <p:cNvSpPr/>
          <p:nvPr/>
        </p:nvSpPr>
        <p:spPr>
          <a:xfrm>
            <a:off x="2704752" y="7526179"/>
            <a:ext cx="42541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" dirty="0">
                <a:solidFill>
                  <a:srgbClr val="41414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 WARRANTY EXPRESSED OR IMPLIED HAS BEEN MADE AS TO THE ACCURACY OF THE INFORMATION PROVIDED HEREIN, NO LIABILITY FOR ERROR OR OMISSIONS.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2E742A-1AF5-43F2-8F06-8D9AF5907007}"/>
              </a:ext>
            </a:extLst>
          </p:cNvPr>
          <p:cNvCxnSpPr>
            <a:cxnSpLocks/>
          </p:cNvCxnSpPr>
          <p:nvPr/>
        </p:nvCxnSpPr>
        <p:spPr>
          <a:xfrm>
            <a:off x="-1994" y="981473"/>
            <a:ext cx="10060394" cy="3131"/>
          </a:xfrm>
          <a:prstGeom prst="line">
            <a:avLst/>
          </a:prstGeom>
          <a:ln w="38100">
            <a:solidFill>
              <a:srgbClr val="4197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ED26419-5BF6-4E84-BC21-E109FF6977BF}"/>
              </a:ext>
            </a:extLst>
          </p:cNvPr>
          <p:cNvCxnSpPr>
            <a:cxnSpLocks/>
          </p:cNvCxnSpPr>
          <p:nvPr/>
        </p:nvCxnSpPr>
        <p:spPr>
          <a:xfrm>
            <a:off x="-3988" y="7509633"/>
            <a:ext cx="10060394" cy="3131"/>
          </a:xfrm>
          <a:prstGeom prst="line">
            <a:avLst/>
          </a:prstGeom>
          <a:ln w="76200">
            <a:solidFill>
              <a:srgbClr val="4197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F232086-19DF-41E5-A47F-993EAF492BBE}"/>
              </a:ext>
            </a:extLst>
          </p:cNvPr>
          <p:cNvSpPr/>
          <p:nvPr/>
        </p:nvSpPr>
        <p:spPr>
          <a:xfrm>
            <a:off x="4706468" y="820013"/>
            <a:ext cx="639482" cy="188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D178AE4-AAA6-490E-9653-BEC3B4B996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0" r="66653" b="2116"/>
          <a:stretch/>
        </p:blipFill>
        <p:spPr>
          <a:xfrm>
            <a:off x="4831831" y="655422"/>
            <a:ext cx="388756" cy="5177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CD917AE-1E16-4E8D-8495-8F42937CA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34" y="1334650"/>
            <a:ext cx="8434794" cy="6067482"/>
          </a:xfrm>
          <a:prstGeom prst="rect">
            <a:avLst/>
          </a:prstGeom>
        </p:spPr>
      </p:pic>
      <p:pic>
        <p:nvPicPr>
          <p:cNvPr id="1026" name="Picture 2" descr="Image result for the money store png">
            <a:extLst>
              <a:ext uri="{FF2B5EF4-FFF2-40B4-BE49-F238E27FC236}">
                <a16:creationId xmlns:a16="http://schemas.microsoft.com/office/drawing/2014/main" id="{1C462236-1B46-4041-BF6F-D6CD17592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831" y="5779246"/>
            <a:ext cx="602342" cy="60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F0D7542-9AA5-4052-8CEA-53EB32325805}"/>
              </a:ext>
            </a:extLst>
          </p:cNvPr>
          <p:cNvCxnSpPr/>
          <p:nvPr/>
        </p:nvCxnSpPr>
        <p:spPr>
          <a:xfrm>
            <a:off x="5026209" y="5529943"/>
            <a:ext cx="0" cy="1886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C2C61CC-1568-48B5-8700-D238A5F6C46D}"/>
              </a:ext>
            </a:extLst>
          </p:cNvPr>
          <p:cNvSpPr txBox="1"/>
          <p:nvPr/>
        </p:nvSpPr>
        <p:spPr>
          <a:xfrm>
            <a:off x="149194" y="111938"/>
            <a:ext cx="76232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41973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 LEASE: 2,100 sf – 24,844 SF</a:t>
            </a:r>
          </a:p>
          <a:p>
            <a:r>
              <a:rPr lang="en-US" sz="2000" b="1" dirty="0">
                <a:solidFill>
                  <a:srgbClr val="7F7F7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Heritage Town Center</a:t>
            </a:r>
          </a:p>
          <a:p>
            <a:r>
              <a:rPr lang="es-ES" sz="1200" dirty="0">
                <a:solidFill>
                  <a:srgbClr val="7F7F7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873 Denison Avenue SW, Birmingham, AL 35211</a:t>
            </a:r>
          </a:p>
        </p:txBody>
      </p:sp>
      <p:pic>
        <p:nvPicPr>
          <p:cNvPr id="1028" name="Picture 4" descr="Image result for mcdonalds logo png">
            <a:extLst>
              <a:ext uri="{FF2B5EF4-FFF2-40B4-BE49-F238E27FC236}">
                <a16:creationId xmlns:a16="http://schemas.microsoft.com/office/drawing/2014/main" id="{A401B2DF-74DA-47AB-A3D3-3FED84DD7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678" y="2332759"/>
            <a:ext cx="1134054" cy="79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83C269E-14EE-4738-89DE-D8DA01DF11F1}"/>
              </a:ext>
            </a:extLst>
          </p:cNvPr>
          <p:cNvSpPr/>
          <p:nvPr/>
        </p:nvSpPr>
        <p:spPr>
          <a:xfrm>
            <a:off x="2478243" y="4348594"/>
            <a:ext cx="820869" cy="1865169"/>
          </a:xfrm>
          <a:prstGeom prst="rect">
            <a:avLst/>
          </a:prstGeom>
          <a:solidFill>
            <a:srgbClr val="F6F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383BAE1-31D8-4AD3-B599-5C5AEFA9F755}"/>
              </a:ext>
            </a:extLst>
          </p:cNvPr>
          <p:cNvSpPr/>
          <p:nvPr/>
        </p:nvSpPr>
        <p:spPr>
          <a:xfrm>
            <a:off x="2505795" y="5896185"/>
            <a:ext cx="315337" cy="602342"/>
          </a:xfrm>
          <a:prstGeom prst="rect">
            <a:avLst/>
          </a:prstGeom>
          <a:solidFill>
            <a:srgbClr val="F6F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F72FAA5-5FAD-4623-A353-0FC521F2F935}"/>
              </a:ext>
            </a:extLst>
          </p:cNvPr>
          <p:cNvSpPr/>
          <p:nvPr/>
        </p:nvSpPr>
        <p:spPr>
          <a:xfrm>
            <a:off x="3153641" y="4272265"/>
            <a:ext cx="145471" cy="602342"/>
          </a:xfrm>
          <a:prstGeom prst="rect">
            <a:avLst/>
          </a:prstGeom>
          <a:solidFill>
            <a:srgbClr val="F6F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1F6AF8-11CC-4425-9F79-65A433CDDE0C}"/>
              </a:ext>
            </a:extLst>
          </p:cNvPr>
          <p:cNvSpPr txBox="1"/>
          <p:nvPr/>
        </p:nvSpPr>
        <p:spPr>
          <a:xfrm>
            <a:off x="2425488" y="5066867"/>
            <a:ext cx="1373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24,844 sf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072CAA-BB4C-414D-90EC-6F59E8B4B668}"/>
              </a:ext>
            </a:extLst>
          </p:cNvPr>
          <p:cNvSpPr txBox="1"/>
          <p:nvPr/>
        </p:nvSpPr>
        <p:spPr>
          <a:xfrm>
            <a:off x="7101963" y="5236144"/>
            <a:ext cx="1373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9,450 sf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EE7EB9-FD85-4A5B-AB36-75701EC49845}"/>
              </a:ext>
            </a:extLst>
          </p:cNvPr>
          <p:cNvSpPr txBox="1"/>
          <p:nvPr/>
        </p:nvSpPr>
        <p:spPr>
          <a:xfrm>
            <a:off x="6319076" y="5090937"/>
            <a:ext cx="1373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2,100 sf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A40ABF4-4369-4C4C-95DD-9119A455C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174" y="85079"/>
            <a:ext cx="1744520" cy="77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19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</TotalTime>
  <Words>204</Words>
  <Application>Microsoft Office PowerPoint</Application>
  <PresentationFormat>Custom</PresentationFormat>
  <Paragraphs>43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Brooks Corr</dc:creator>
  <cp:lastModifiedBy>Brooks Corr</cp:lastModifiedBy>
  <cp:revision>22</cp:revision>
  <dcterms:created xsi:type="dcterms:W3CDTF">2018-01-10T22:19:49Z</dcterms:created>
  <dcterms:modified xsi:type="dcterms:W3CDTF">2018-02-26T20:02:08Z</dcterms:modified>
</cp:coreProperties>
</file>